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mp4" ContentType="video/unknown"/>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5" d="100"/>
          <a:sy n="95" d="100"/>
        </p:scale>
        <p:origin x="-1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2/26/12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2/26/12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2/26/12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2/26/12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683B9-6ECA-47FA-93CF-B124A0FAC208}" type="datetime1">
              <a:rPr lang="en-US" smtClean="0"/>
              <a:pPr/>
              <a:t>2/26/12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2/26/12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2/26/12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2/26/12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2/26/12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3F2040-9975-4642-A906-1DF87F8BE202}" type="datetime1">
              <a:rPr lang="en-US" smtClean="0"/>
              <a:pPr/>
              <a:t>2/26/12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52B4A-BA08-4841-AB08-A0D822ABC34D}" type="datetime1">
              <a:rPr lang="en-US" smtClean="0"/>
              <a:pPr/>
              <a:t>2/26/12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2/26/12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2.png"/><Relationship Id="rId1" Type="http://schemas.microsoft.com/office/2007/relationships/media" Target="../media/media1.mp4"/><Relationship Id="rId2" Type="http://schemas.openxmlformats.org/officeDocument/2006/relationships/video" Target="../media/media1.mp4"/></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9600" dirty="0" smtClean="0"/>
              <a:t>It’s Tech Time!</a:t>
            </a:r>
            <a:endParaRPr lang="en-US" sz="9600" dirty="0"/>
          </a:p>
        </p:txBody>
      </p:sp>
      <p:sp>
        <p:nvSpPr>
          <p:cNvPr id="3" name="Subtitle 2"/>
          <p:cNvSpPr>
            <a:spLocks noGrp="1"/>
          </p:cNvSpPr>
          <p:nvPr>
            <p:ph type="subTitle" idx="1"/>
          </p:nvPr>
        </p:nvSpPr>
        <p:spPr>
          <a:xfrm>
            <a:off x="762000" y="4724400"/>
            <a:ext cx="7543800" cy="1384968"/>
          </a:xfrm>
        </p:spPr>
        <p:txBody>
          <a:bodyPr>
            <a:normAutofit fontScale="77500" lnSpcReduction="20000"/>
          </a:bodyPr>
          <a:lstStyle/>
          <a:p>
            <a:r>
              <a:rPr lang="en-US" dirty="0" smtClean="0"/>
              <a:t>Time to review the equipment that you currently have in your classroom.  Look through the following files to learn new ways to use this equipment, troubleshoot, or find websites that apply to their use.  Use these instructional files to learn more!</a:t>
            </a:r>
            <a:endParaRPr lang="en-US" dirty="0"/>
          </a:p>
        </p:txBody>
      </p:sp>
      <p:pic>
        <p:nvPicPr>
          <p:cNvPr id="4" name="animoto_video-1.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326105" y="267368"/>
            <a:ext cx="4465053" cy="2480585"/>
          </a:xfrm>
          <a:prstGeom prst="rect">
            <a:avLst/>
          </a:prstGeom>
        </p:spPr>
      </p:pic>
    </p:spTree>
    <p:extLst>
      <p:ext uri="{BB962C8B-B14F-4D97-AF65-F5344CB8AC3E}">
        <p14:creationId xmlns:p14="http://schemas.microsoft.com/office/powerpoint/2010/main" val="158827054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3723982202"/>
              </p:ext>
            </p:extLst>
          </p:nvPr>
        </p:nvGraphicFramePr>
        <p:xfrm>
          <a:off x="280736" y="614947"/>
          <a:ext cx="8636000" cy="4866105"/>
        </p:xfrm>
        <a:graphic>
          <a:graphicData uri="http://schemas.openxmlformats.org/presentationml/2006/ole">
            <mc:AlternateContent xmlns:mc="http://schemas.openxmlformats.org/markup-compatibility/2006">
              <mc:Choice xmlns:v="urn:schemas-microsoft-com:vml" Requires="v">
                <p:oleObj spid="_x0000_s1027" name="Document" r:id="rId3" imgW="9144000" imgH="3784600" progId="Word.Document.12">
                  <p:embed/>
                </p:oleObj>
              </mc:Choice>
              <mc:Fallback>
                <p:oleObj name="Document" r:id="rId3" imgW="9144000" imgH="3784600" progId="Word.Document.12">
                  <p:embed/>
                  <p:pic>
                    <p:nvPicPr>
                      <p:cNvPr id="0" name=""/>
                      <p:cNvPicPr/>
                      <p:nvPr/>
                    </p:nvPicPr>
                    <p:blipFill>
                      <a:blip r:embed="rId4"/>
                      <a:stretch>
                        <a:fillRect/>
                      </a:stretch>
                    </p:blipFill>
                    <p:spPr>
                      <a:xfrm>
                        <a:off x="280736" y="614947"/>
                        <a:ext cx="8636000" cy="4866105"/>
                      </a:xfrm>
                      <a:prstGeom prst="rect">
                        <a:avLst/>
                      </a:prstGeom>
                    </p:spPr>
                  </p:pic>
                </p:oleObj>
              </mc:Fallback>
            </mc:AlternateContent>
          </a:graphicData>
        </a:graphic>
      </p:graphicFrame>
    </p:spTree>
    <p:extLst>
      <p:ext uri="{BB962C8B-B14F-4D97-AF65-F5344CB8AC3E}">
        <p14:creationId xmlns:p14="http://schemas.microsoft.com/office/powerpoint/2010/main" val="1777206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p:cNvSpPr txBox="1"/>
          <p:nvPr/>
        </p:nvSpPr>
        <p:spPr>
          <a:xfrm>
            <a:off x="338220" y="507683"/>
            <a:ext cx="4046621" cy="5842635"/>
          </a:xfrm>
          <a:prstGeom prst="rect">
            <a:avLst/>
          </a:prstGeom>
          <a:noFill/>
          <a:ln>
            <a:noFill/>
          </a:ln>
          <a:effectLst/>
          <a:extLst>
            <a:ext uri="{C572A759-6A51-4108-AA02-DFA0A04FC94B}">
              <ma14:wrappingTextBoxFlag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00483E"/>
                </a:solidFill>
                <a:effectLst/>
                <a:latin typeface="Century Gothic"/>
                <a:ea typeface="ＭＳ 明朝"/>
                <a:cs typeface="Helvetica"/>
              </a:rPr>
              <a:t> </a:t>
            </a:r>
            <a:endParaRPr lang="en-US" sz="1200" dirty="0">
              <a:effectLst/>
              <a:latin typeface="Times New Roman"/>
              <a:ea typeface="Times New Roman"/>
            </a:endParaRP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dirty="0">
                <a:solidFill>
                  <a:srgbClr val="FF0000"/>
                </a:solidFill>
                <a:effectLst/>
                <a:latin typeface="Helvetica"/>
                <a:ea typeface="ＭＳ 明朝"/>
                <a:cs typeface="Helvetica"/>
              </a:rPr>
              <a:t>NETS-S for Students</a:t>
            </a:r>
            <a:endParaRPr lang="en-US" sz="1200" dirty="0">
              <a:effectLst/>
              <a:latin typeface="Times New Roman"/>
              <a:ea typeface="Times New Roman"/>
            </a:endParaRP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192E50"/>
                </a:solidFill>
                <a:effectLst/>
                <a:latin typeface="Helvetica"/>
                <a:ea typeface="ＭＳ 明朝"/>
                <a:cs typeface="Helvetica"/>
              </a:rPr>
              <a:t>(National Educational Technology Standards)</a:t>
            </a:r>
            <a:endParaRPr lang="en-US" sz="1200" dirty="0">
              <a:effectLst/>
              <a:latin typeface="Times New Roman"/>
              <a:ea typeface="Times New Roman"/>
            </a:endParaRPr>
          </a:p>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00483E"/>
                </a:solidFill>
                <a:effectLst/>
                <a:latin typeface="Century Gothic"/>
                <a:ea typeface="ＭＳ 明朝"/>
                <a:cs typeface="Helvetica"/>
              </a:rPr>
              <a:t> </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Creativity and Innovation</a:t>
            </a:r>
            <a:endParaRPr lang="en-US" sz="1200" dirty="0">
              <a:effectLst/>
              <a:latin typeface="Times New Roman"/>
              <a:ea typeface="Times New Roman"/>
            </a:endParaRPr>
          </a:p>
          <a:p>
            <a:pPr marL="241300" marR="0" indent="-1270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demonstrate creative thinking, construct knowledge, and develop innovative products and processes using technology.</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Communication and Collaboration</a:t>
            </a:r>
            <a:endParaRPr lang="en-US" sz="1200" dirty="0">
              <a:effectLst/>
              <a:latin typeface="Times New Roman"/>
              <a:ea typeface="Times New Roman"/>
            </a:endParaRPr>
          </a:p>
          <a:p>
            <a:pPr marL="2286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use digital media and environments to communicate and work collaboratively, including at a distance, to support individual learning and contribute to the learning of others.</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Research and Information Fluency</a:t>
            </a:r>
            <a:endParaRPr lang="en-US" sz="1200" dirty="0">
              <a:effectLst/>
              <a:latin typeface="Times New Roman"/>
              <a:ea typeface="Times New Roman"/>
            </a:endParaRPr>
          </a:p>
          <a:p>
            <a:pPr marL="2286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apply digital tools to gather, evaluate, and use information.</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Critical Thinking, Problem Solving, and Decision Making</a:t>
            </a:r>
            <a:endParaRPr lang="en-US" sz="1200" dirty="0">
              <a:effectLst/>
              <a:latin typeface="Times New Roman"/>
              <a:ea typeface="Times New Roman"/>
            </a:endParaRPr>
          </a:p>
          <a:p>
            <a:pPr marL="2286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use critical thinking skills to plan and conduct research, manage projects, solve problems, and make informed decisions using appropriate digital tools and resources.</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Digital Citizenship</a:t>
            </a:r>
            <a:endParaRPr lang="en-US" sz="1200" dirty="0">
              <a:effectLst/>
              <a:latin typeface="Times New Roman"/>
              <a:ea typeface="Times New Roman"/>
            </a:endParaRPr>
          </a:p>
          <a:p>
            <a:pPr marL="2286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understand human, cultural, and societal issues related to technology and practice legal and ethical behavior.</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effectLst/>
                <a:latin typeface="Century Gothic"/>
                <a:ea typeface="ＭＳ 明朝"/>
                <a:cs typeface="Helvetica"/>
              </a:rPr>
              <a:t>Technology Operations and Concepts</a:t>
            </a:r>
            <a:endParaRPr lang="en-US" sz="1200" dirty="0">
              <a:effectLst/>
              <a:latin typeface="Times New Roman"/>
              <a:ea typeface="Times New Roman"/>
            </a:endParaRPr>
          </a:p>
          <a:p>
            <a:pPr marL="2286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Students demonstrate a sound understanding of technology concepts, systems, and operations.</a:t>
            </a:r>
            <a:endParaRPr lang="en-US" sz="1200" dirty="0">
              <a:effectLst/>
              <a:latin typeface="Times New Roman"/>
              <a:ea typeface="Times New Roman"/>
            </a:endParaRPr>
          </a:p>
          <a:p>
            <a:pPr marL="0" marR="0" algn="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dirty="0">
                <a:solidFill>
                  <a:srgbClr val="00483E"/>
                </a:solidFill>
                <a:effectLst/>
                <a:latin typeface="Helvetica"/>
                <a:ea typeface="Times New Roman"/>
                <a:cs typeface="Helvetica"/>
              </a:rPr>
              <a:t> </a:t>
            </a:r>
            <a:endParaRPr lang="en-US" sz="1200" dirty="0">
              <a:effectLst/>
              <a:latin typeface="Times New Roman"/>
              <a:ea typeface="Times New Roman"/>
            </a:endParaRPr>
          </a:p>
        </p:txBody>
      </p:sp>
      <p:sp>
        <p:nvSpPr>
          <p:cNvPr id="3" name="Text Box 3"/>
          <p:cNvSpPr txBox="1"/>
          <p:nvPr/>
        </p:nvSpPr>
        <p:spPr>
          <a:xfrm>
            <a:off x="4384842" y="325851"/>
            <a:ext cx="4344737" cy="62865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a:solidFill>
                  <a:srgbClr val="192E50"/>
                </a:solidFill>
                <a:effectLst/>
                <a:latin typeface="Helvetica"/>
                <a:ea typeface="ＭＳ 明朝"/>
                <a:cs typeface="Helvetica"/>
              </a:rPr>
              <a:t> </a:t>
            </a:r>
            <a:endParaRPr lang="en-US" sz="1200" dirty="0">
              <a:effectLst/>
              <a:latin typeface="Times New Roman"/>
              <a:ea typeface="Times New Roman"/>
            </a:endParaRP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dirty="0">
                <a:solidFill>
                  <a:srgbClr val="FF0000"/>
                </a:solidFill>
                <a:effectLst/>
                <a:latin typeface="Helvetica"/>
                <a:ea typeface="ＭＳ 明朝"/>
                <a:cs typeface="Helvetica"/>
              </a:rPr>
              <a:t>NETS-T for Teachers</a:t>
            </a:r>
            <a:endParaRPr lang="en-US" sz="1200" dirty="0">
              <a:effectLst/>
              <a:latin typeface="Times New Roman"/>
              <a:ea typeface="Times New Roman"/>
            </a:endParaRP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192E50"/>
                </a:solidFill>
                <a:effectLst/>
                <a:latin typeface="Helvetica"/>
                <a:ea typeface="ＭＳ 明朝"/>
                <a:cs typeface="Helvetica"/>
              </a:rPr>
              <a:t>(National Educational Technology Standards)</a:t>
            </a:r>
            <a:endParaRPr lang="en-US" sz="1200" dirty="0">
              <a:effectLst/>
              <a:latin typeface="Times New Roman"/>
              <a:ea typeface="Times New Roman"/>
            </a:endParaRPr>
          </a:p>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400" dirty="0">
                <a:solidFill>
                  <a:srgbClr val="192E50"/>
                </a:solidFill>
                <a:effectLst/>
                <a:latin typeface="Helvetica"/>
                <a:ea typeface="ＭＳ 明朝"/>
                <a:cs typeface="Helvetica"/>
              </a:rPr>
              <a:t> </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192E50"/>
                </a:solidFill>
                <a:effectLst/>
                <a:latin typeface="Century Gothic"/>
                <a:ea typeface="ＭＳ 明朝"/>
                <a:cs typeface="Helvetica"/>
              </a:rPr>
              <a:t>Facilitate and Inspire Student Learning and Creativity</a:t>
            </a:r>
            <a:endParaRPr lang="en-US" sz="1200" dirty="0">
              <a:effectLst/>
              <a:latin typeface="Times New Roman"/>
              <a:ea typeface="Times New Roman"/>
            </a:endParaRPr>
          </a:p>
          <a:p>
            <a:pPr marL="4572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Teachers use their knowledge of subject matter, teaching and learning, and technology to facilitate experiences that advance student learning, creativity, and innovation in both face-to-face and virtual environments.</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192E50"/>
                </a:solidFill>
                <a:effectLst/>
                <a:latin typeface="Century Gothic"/>
                <a:ea typeface="ＭＳ 明朝"/>
                <a:cs typeface="Helvetica"/>
              </a:rPr>
              <a:t>Design and Develop Digital Age Learning Experiences and Assessments</a:t>
            </a:r>
            <a:endParaRPr lang="en-US" sz="1200" dirty="0">
              <a:effectLst/>
              <a:latin typeface="Times New Roman"/>
              <a:ea typeface="Times New Roman"/>
            </a:endParaRPr>
          </a:p>
          <a:p>
            <a:pPr marL="4572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Teachers design, develop, and evaluate authentic learning experiences and assessment incorporating contemporary tools and resources to maximize content learning in context and to develop the knowledge, skills, and attitudes identified in the NETS·S.</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192E50"/>
                </a:solidFill>
                <a:effectLst/>
                <a:latin typeface="Century Gothic"/>
                <a:ea typeface="ＭＳ 明朝"/>
                <a:cs typeface="Helvetica"/>
              </a:rPr>
              <a:t>Model Digital Age Work and Learning</a:t>
            </a:r>
            <a:endParaRPr lang="en-US" sz="1200" dirty="0">
              <a:effectLst/>
              <a:latin typeface="Times New Roman"/>
              <a:ea typeface="Times New Roman"/>
            </a:endParaRPr>
          </a:p>
          <a:p>
            <a:pPr marL="4572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Teachers exhibit knowledge, skills, and work processes representative of an innovative professional in a global and digital society.</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192E50"/>
                </a:solidFill>
                <a:effectLst/>
                <a:latin typeface="Century Gothic"/>
                <a:ea typeface="ＭＳ 明朝"/>
                <a:cs typeface="Helvetica"/>
              </a:rPr>
              <a:t>Promote and Model Digital Citizenship and Responsibility</a:t>
            </a:r>
            <a:endParaRPr lang="en-US" sz="1200" dirty="0">
              <a:effectLst/>
              <a:latin typeface="Times New Roman"/>
              <a:ea typeface="Times New Roman"/>
            </a:endParaRPr>
          </a:p>
          <a:p>
            <a:pPr marL="4572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Teachers understand local and global societal issues and responsibilities in an evolving digital culture and exhibit legal and ethical behavior in their professional practices.</a:t>
            </a:r>
            <a:endParaRPr lang="en-US" sz="1200" dirty="0">
              <a:effectLst/>
              <a:latin typeface="Times New Roman"/>
              <a:ea typeface="Times New Roman"/>
            </a:endParaRPr>
          </a:p>
          <a:p>
            <a:pPr marL="342900" marR="0" lvl="0" indent="-342900">
              <a:spcBef>
                <a:spcPts val="0"/>
              </a:spcBef>
              <a:spcAft>
                <a:spcPts val="0"/>
              </a:spcAft>
              <a:buFont typeface="+mj-lt"/>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b="1" dirty="0">
                <a:solidFill>
                  <a:srgbClr val="192E50"/>
                </a:solidFill>
                <a:effectLst/>
                <a:latin typeface="Century Gothic"/>
                <a:ea typeface="ＭＳ 明朝"/>
                <a:cs typeface="Helvetica"/>
              </a:rPr>
              <a:t>Engage in Professional Growth and Leadership</a:t>
            </a:r>
            <a:endParaRPr lang="en-US" sz="1200" dirty="0">
              <a:effectLst/>
              <a:latin typeface="Times New Roman"/>
              <a:ea typeface="Times New Roman"/>
            </a:endParaRPr>
          </a:p>
          <a:p>
            <a:pPr marL="45720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000" dirty="0">
                <a:solidFill>
                  <a:srgbClr val="323231"/>
                </a:solidFill>
                <a:effectLst/>
                <a:latin typeface="Century Gothic"/>
                <a:ea typeface="ＭＳ 明朝"/>
                <a:cs typeface="Helvetica"/>
              </a:rPr>
              <a:t>Teachers continuously improve their professional practice, model lifelong learning, and exhibit leadership in their school and professional community by promoting and demonstrating the effective use of digital tools and resources.</a:t>
            </a:r>
            <a:endParaRPr lang="en-US" sz="1200" dirty="0">
              <a:effectLst/>
              <a:latin typeface="Times New Roman"/>
              <a:ea typeface="Times New Roman"/>
            </a:endParaRPr>
          </a:p>
          <a:p>
            <a:pPr marL="0" marR="0">
              <a:spcBef>
                <a:spcPts val="0"/>
              </a:spcBef>
              <a:spcAft>
                <a:spcPts val="0"/>
              </a:spcAft>
            </a:pPr>
            <a:r>
              <a:rPr lang="en-US" sz="1200" dirty="0">
                <a:effectLst/>
                <a:latin typeface="Times New Roman"/>
                <a:ea typeface="Times New Roman"/>
              </a:rPr>
              <a:t> </a:t>
            </a:r>
          </a:p>
        </p:txBody>
      </p:sp>
    </p:spTree>
    <p:extLst>
      <p:ext uri="{BB962C8B-B14F-4D97-AF65-F5344CB8AC3E}">
        <p14:creationId xmlns:p14="http://schemas.microsoft.com/office/powerpoint/2010/main" val="33689842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Newsprint.thmx</Template>
  <TotalTime>12</TotalTime>
  <Words>50</Words>
  <Application>Microsoft Macintosh PowerPoint</Application>
  <PresentationFormat>On-screen Show (4:3)</PresentationFormat>
  <Paragraphs>34</Paragraphs>
  <Slides>3</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5" baseType="lpstr">
      <vt:lpstr>Newsprint</vt:lpstr>
      <vt:lpstr>Microsoft Word Document</vt:lpstr>
      <vt:lpstr>It’s Tech Time!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Tech Time!</dc:title>
  <dc:creator>Elizabeth L. Cummins</dc:creator>
  <cp:lastModifiedBy>Elizabeth L. Cummins</cp:lastModifiedBy>
  <cp:revision>2</cp:revision>
  <dcterms:created xsi:type="dcterms:W3CDTF">2012-02-26T21:41:52Z</dcterms:created>
  <dcterms:modified xsi:type="dcterms:W3CDTF">2012-02-26T21:54:35Z</dcterms:modified>
</cp:coreProperties>
</file>